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532" r:id="rId2"/>
    <p:sldId id="533" r:id="rId3"/>
    <p:sldId id="535" r:id="rId4"/>
    <p:sldId id="541" r:id="rId5"/>
    <p:sldId id="537" r:id="rId6"/>
    <p:sldId id="540" r:id="rId7"/>
    <p:sldId id="543" r:id="rId8"/>
    <p:sldId id="546" r:id="rId9"/>
    <p:sldId id="545" r:id="rId10"/>
    <p:sldId id="548" r:id="rId11"/>
    <p:sldId id="536" r:id="rId12"/>
    <p:sldId id="562" r:id="rId13"/>
    <p:sldId id="550" r:id="rId14"/>
    <p:sldId id="561" r:id="rId15"/>
    <p:sldId id="538" r:id="rId16"/>
    <p:sldId id="553" r:id="rId17"/>
    <p:sldId id="554" r:id="rId18"/>
    <p:sldId id="555" r:id="rId19"/>
    <p:sldId id="560" r:id="rId20"/>
    <p:sldId id="556" r:id="rId21"/>
    <p:sldId id="557" r:id="rId22"/>
    <p:sldId id="539" r:id="rId23"/>
    <p:sldId id="25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6"/>
    <p:restoredTop sz="80136"/>
  </p:normalViewPr>
  <p:slideViewPr>
    <p:cSldViewPr snapToGrid="0">
      <p:cViewPr varScale="1">
        <p:scale>
          <a:sx n="101" d="100"/>
          <a:sy n="101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3DA8E-8774-CD47-8487-2D564A9092E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6D87F-898F-334A-B89F-F62132C8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8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Something along the lines of…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How does Dalotia respond to danger/threat?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features and/or sensory systems does Dalotia use to make behavioral decisions of how to respond?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6D87F-898F-334A-B89F-F62132C867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6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125 YOU MAY ASK?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6D87F-898F-334A-B89F-F62132C867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1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Define threat response: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flex, flee, or both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Flex = 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Flee = 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Both =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Alternatively, dal may perform none of above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Neither =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Add some diagrams to visually depict response types (or short video clips)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6D87F-898F-334A-B89F-F62132C867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8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Define threat response: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flex, flee, or both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Flex = 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Flee = 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Both =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Alternatively, dal may perform none of above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Neither =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Add some diagrams to visually depict response types (or short video clips)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6D87F-898F-334A-B89F-F62132C867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98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Define threat response: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flex, flee, or both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Flex = 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Flee = 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Both =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Alternatively, dal may perform none of above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Neither =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Add some diagrams to visually depict response types (or short video clips)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6D87F-898F-334A-B89F-F62132C867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21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ask ”is this due to </a:t>
            </a:r>
            <a:r>
              <a:rPr lang="en-US" dirty="0" err="1"/>
              <a:t>smth</a:t>
            </a:r>
            <a:r>
              <a:rPr lang="en-US" dirty="0"/>
              <a:t> inherent about the ants, or is it simply an association created by repeated encounters?” </a:t>
            </a:r>
          </a:p>
          <a:p>
            <a:r>
              <a:rPr lang="en-US" dirty="0"/>
              <a:t>Answers: Not enough data since there’s only one “first encounter” per video; furthermore, most videos don’t have enough encounters to truly observe habituation.</a:t>
            </a:r>
          </a:p>
          <a:p>
            <a:r>
              <a:rPr lang="en-US" dirty="0"/>
              <a:t>Or, simply pass on to Jess, as her experiments more directly address this topic.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6D87F-898F-334A-B89F-F62132C867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4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8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2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8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17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6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6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8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6B037-4094-6649-82A8-1A1F03F290C2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C86D4-2900-FA4F-810D-417F7AD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3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</a:rPr>
              <a:t>Introduction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806A75B8-D6A0-06C3-2C2A-96C9EE4F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6" y="1482307"/>
            <a:ext cx="6679648" cy="29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12EF39-621F-6AD0-65B7-80E0F9A35952}"/>
              </a:ext>
            </a:extLst>
          </p:cNvPr>
          <p:cNvSpPr txBox="1"/>
          <p:nvPr/>
        </p:nvSpPr>
        <p:spPr>
          <a:xfrm>
            <a:off x="424936" y="4667951"/>
            <a:ext cx="85845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Upon encountering another species, </a:t>
            </a:r>
            <a:r>
              <a:rPr lang="en-US" sz="2400" b="1" dirty="0"/>
              <a:t>what are they “thinking”?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the most fundamental way we can answer this question?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Complex</a:t>
            </a:r>
            <a:r>
              <a:rPr lang="en-US" sz="2400" dirty="0"/>
              <a:t> vs. </a:t>
            </a:r>
            <a:r>
              <a:rPr lang="en-US" sz="2400" b="1" dirty="0"/>
              <a:t>Simple</a:t>
            </a:r>
            <a:r>
              <a:rPr lang="en-US" sz="2400" dirty="0"/>
              <a:t> statistical methods?</a:t>
            </a:r>
          </a:p>
        </p:txBody>
      </p:sp>
    </p:spTree>
    <p:extLst>
      <p:ext uri="{BB962C8B-B14F-4D97-AF65-F5344CB8AC3E}">
        <p14:creationId xmlns:p14="http://schemas.microsoft.com/office/powerpoint/2010/main" val="9747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orientation across all frames&#10;&#10;Description automatically generated">
            <a:extLst>
              <a:ext uri="{FF2B5EF4-FFF2-40B4-BE49-F238E27FC236}">
                <a16:creationId xmlns:a16="http://schemas.microsoft.com/office/drawing/2014/main" id="{1F0B4EED-A0F4-9B57-C83B-F15E0853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098177"/>
            <a:ext cx="7112000" cy="5334000"/>
          </a:xfrm>
          <a:prstGeom prst="rect">
            <a:avLst/>
          </a:prstGeom>
        </p:spPr>
      </p:pic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F485991B-3613-EF93-A8EA-4D4FA4B228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Fr</a:t>
            </a:r>
            <a:r>
              <a:rPr lang="en-US" sz="2800" dirty="0">
                <a:solidFill>
                  <a:schemeClr val="bg1"/>
                </a:solidFill>
              </a:rPr>
              <a:t>amework: Defining Key Metrics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5" name="Picture 4" descr="A graph of a number of different colored bars&#10;&#10;Description automatically generated">
            <a:extLst>
              <a:ext uri="{FF2B5EF4-FFF2-40B4-BE49-F238E27FC236}">
                <a16:creationId xmlns:a16="http://schemas.microsoft.com/office/drawing/2014/main" id="{F465434A-99BE-8722-9895-27D7DE816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098177"/>
            <a:ext cx="7112000" cy="5334000"/>
          </a:xfrm>
          <a:prstGeom prst="rect">
            <a:avLst/>
          </a:prstGeom>
        </p:spPr>
      </p:pic>
      <p:pic>
        <p:nvPicPr>
          <p:cNvPr id="7" name="Picture 6" descr="A graph of a distribution of flex angles&#10;&#10;Description automatically generated">
            <a:extLst>
              <a:ext uri="{FF2B5EF4-FFF2-40B4-BE49-F238E27FC236}">
                <a16:creationId xmlns:a16="http://schemas.microsoft.com/office/drawing/2014/main" id="{9D45E091-A144-AFEE-301B-21CDA6F1C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098177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4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</a:rPr>
              <a:t>Defining Interaction Responses 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C05E9-196C-C36A-C9B7-284E46342A05}"/>
              </a:ext>
            </a:extLst>
          </p:cNvPr>
          <p:cNvSpPr txBox="1"/>
          <p:nvPr/>
        </p:nvSpPr>
        <p:spPr>
          <a:xfrm>
            <a:off x="660400" y="2644170"/>
            <a:ext cx="391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Flex Response</a:t>
            </a:r>
            <a:r>
              <a:rPr lang="en-US" sz="2400" dirty="0"/>
              <a:t>: The minimum angle flexed by the beetle during the interaction is less than </a:t>
            </a:r>
            <a:r>
              <a:rPr lang="en-US" sz="2400" b="1" dirty="0"/>
              <a:t>100 degrees</a:t>
            </a:r>
            <a:r>
              <a:rPr lang="en-US" sz="2400" dirty="0"/>
              <a:t>.</a:t>
            </a:r>
          </a:p>
        </p:txBody>
      </p:sp>
      <p:pic>
        <p:nvPicPr>
          <p:cNvPr id="2" name="Flex Interaction">
            <a:hlinkClick r:id="" action="ppaction://media"/>
            <a:extLst>
              <a:ext uri="{FF2B5EF4-FFF2-40B4-BE49-F238E27FC236}">
                <a16:creationId xmlns:a16="http://schemas.microsoft.com/office/drawing/2014/main" id="{7248E9F7-6031-32E7-8DB7-51F5CC2703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6085" y="1146747"/>
            <a:ext cx="2173574" cy="54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</a:rPr>
              <a:t>Defining Interaction Responses 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C05E9-196C-C36A-C9B7-284E46342A05}"/>
              </a:ext>
            </a:extLst>
          </p:cNvPr>
          <p:cNvSpPr txBox="1"/>
          <p:nvPr/>
        </p:nvSpPr>
        <p:spPr>
          <a:xfrm>
            <a:off x="660400" y="2644170"/>
            <a:ext cx="391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Flee Response</a:t>
            </a:r>
            <a:r>
              <a:rPr lang="en-US" sz="2400" dirty="0"/>
              <a:t>: After the interaction, the beetle’s escape velocity was over </a:t>
            </a:r>
            <a:r>
              <a:rPr lang="en-US" sz="2400" b="1" dirty="0"/>
              <a:t>20000 pixels per minute.</a:t>
            </a:r>
          </a:p>
        </p:txBody>
      </p:sp>
      <p:pic>
        <p:nvPicPr>
          <p:cNvPr id="3" name="Flee Interactions">
            <a:hlinkClick r:id="" action="ppaction://media"/>
            <a:extLst>
              <a:ext uri="{FF2B5EF4-FFF2-40B4-BE49-F238E27FC236}">
                <a16:creationId xmlns:a16="http://schemas.microsoft.com/office/drawing/2014/main" id="{7F1B40BB-07D4-C5B8-E687-65E6FB8EC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1093" y="1101777"/>
            <a:ext cx="2173575" cy="54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</a:rPr>
              <a:t>Defining Interaction Responses 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C05E9-196C-C36A-C9B7-284E46342A05}"/>
              </a:ext>
            </a:extLst>
          </p:cNvPr>
          <p:cNvSpPr txBox="1"/>
          <p:nvPr/>
        </p:nvSpPr>
        <p:spPr>
          <a:xfrm>
            <a:off x="660400" y="1638684"/>
            <a:ext cx="816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Flex - Flee Response</a:t>
            </a:r>
            <a:r>
              <a:rPr lang="en-US" sz="2400" dirty="0"/>
              <a:t>: The requirements of both a </a:t>
            </a:r>
            <a:r>
              <a:rPr lang="en-US" sz="2400" b="1" dirty="0"/>
              <a:t>flex</a:t>
            </a:r>
            <a:r>
              <a:rPr lang="en-US" sz="2400" dirty="0"/>
              <a:t> and </a:t>
            </a:r>
            <a:r>
              <a:rPr lang="en-US" sz="2400" b="1" dirty="0"/>
              <a:t>flee </a:t>
            </a:r>
            <a:r>
              <a:rPr lang="en-US" sz="2400" dirty="0"/>
              <a:t> response are met.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E608E-CE82-7FB6-F1ED-AF93EFCE35EA}"/>
              </a:ext>
            </a:extLst>
          </p:cNvPr>
          <p:cNvSpPr txBox="1"/>
          <p:nvPr/>
        </p:nvSpPr>
        <p:spPr>
          <a:xfrm>
            <a:off x="660400" y="4011305"/>
            <a:ext cx="816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Neither Response</a:t>
            </a:r>
            <a:r>
              <a:rPr lang="en-US" sz="2400" dirty="0"/>
              <a:t>: The requirements of neither a </a:t>
            </a:r>
            <a:r>
              <a:rPr lang="en-US" sz="2400" b="1" dirty="0"/>
              <a:t>flex</a:t>
            </a:r>
            <a:r>
              <a:rPr lang="en-US" sz="2400" dirty="0"/>
              <a:t> nor </a:t>
            </a:r>
            <a:r>
              <a:rPr lang="en-US" sz="2400" b="1" dirty="0"/>
              <a:t>flee </a:t>
            </a:r>
            <a:r>
              <a:rPr lang="en-US" sz="2400" dirty="0"/>
              <a:t> response are met.</a:t>
            </a:r>
          </a:p>
        </p:txBody>
      </p:sp>
    </p:spTree>
    <p:extLst>
      <p:ext uri="{BB962C8B-B14F-4D97-AF65-F5344CB8AC3E}">
        <p14:creationId xmlns:p14="http://schemas.microsoft.com/office/powerpoint/2010/main" val="87155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86FC5-1745-42CE-7EC5-E029E5B52839}"/>
              </a:ext>
            </a:extLst>
          </p:cNvPr>
          <p:cNvSpPr txBox="1"/>
          <p:nvPr/>
        </p:nvSpPr>
        <p:spPr>
          <a:xfrm>
            <a:off x="3287262" y="3226433"/>
            <a:ext cx="28331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Dalotia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AD529F-5485-18AF-2D3C-F3E3E38BB3F5}"/>
              </a:ext>
            </a:extLst>
          </p:cNvPr>
          <p:cNvCxnSpPr>
            <a:cxnSpLocks/>
          </p:cNvCxnSpPr>
          <p:nvPr/>
        </p:nvCxnSpPr>
        <p:spPr>
          <a:xfrm>
            <a:off x="4703832" y="2580102"/>
            <a:ext cx="0" cy="5096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3B3EF1-ADAD-07CA-16D7-2D36DE8E82DC}"/>
              </a:ext>
            </a:extLst>
          </p:cNvPr>
          <p:cNvSpPr txBox="1"/>
          <p:nvPr/>
        </p:nvSpPr>
        <p:spPr>
          <a:xfrm>
            <a:off x="3287262" y="1933771"/>
            <a:ext cx="28331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Sensory Inputs: Speed, Size, Chemical Cues, etc.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751B3-8711-7687-124B-EE2147AEC6B2}"/>
              </a:ext>
            </a:extLst>
          </p:cNvPr>
          <p:cNvSpPr txBox="1"/>
          <p:nvPr/>
        </p:nvSpPr>
        <p:spPr>
          <a:xfrm>
            <a:off x="1008758" y="4057430"/>
            <a:ext cx="28331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Threat Response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F93B59-3CE8-950C-5BBB-564EB0F03E09}"/>
              </a:ext>
            </a:extLst>
          </p:cNvPr>
          <p:cNvSpPr txBox="1"/>
          <p:nvPr/>
        </p:nvSpPr>
        <p:spPr>
          <a:xfrm>
            <a:off x="5579672" y="4029204"/>
            <a:ext cx="28331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 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BA7F44-4D9F-2A62-B4E7-AF42681551D4}"/>
              </a:ext>
            </a:extLst>
          </p:cNvPr>
          <p:cNvCxnSpPr>
            <a:cxnSpLocks/>
          </p:cNvCxnSpPr>
          <p:nvPr/>
        </p:nvCxnSpPr>
        <p:spPr>
          <a:xfrm flipH="1">
            <a:off x="3287262" y="3732431"/>
            <a:ext cx="1416570" cy="2118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E86DF0-A6D4-E4E1-1202-7A2D65156707}"/>
              </a:ext>
            </a:extLst>
          </p:cNvPr>
          <p:cNvCxnSpPr>
            <a:cxnSpLocks/>
          </p:cNvCxnSpPr>
          <p:nvPr/>
        </p:nvCxnSpPr>
        <p:spPr>
          <a:xfrm>
            <a:off x="4703832" y="3732431"/>
            <a:ext cx="1295565" cy="2118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CAD44F-D2A6-8E74-CC70-C15E45D5363C}"/>
              </a:ext>
            </a:extLst>
          </p:cNvPr>
          <p:cNvCxnSpPr>
            <a:cxnSpLocks/>
          </p:cNvCxnSpPr>
          <p:nvPr/>
        </p:nvCxnSpPr>
        <p:spPr>
          <a:xfrm>
            <a:off x="2292914" y="4561302"/>
            <a:ext cx="0" cy="5096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4F3E-6308-05EF-DC62-12D55AC54E89}"/>
              </a:ext>
            </a:extLst>
          </p:cNvPr>
          <p:cNvCxnSpPr>
            <a:cxnSpLocks/>
          </p:cNvCxnSpPr>
          <p:nvPr/>
        </p:nvCxnSpPr>
        <p:spPr>
          <a:xfrm>
            <a:off x="2292914" y="4561302"/>
            <a:ext cx="975775" cy="3959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35E30D-DA49-9F69-56D7-3D67E1CE0FB0}"/>
              </a:ext>
            </a:extLst>
          </p:cNvPr>
          <p:cNvCxnSpPr>
            <a:cxnSpLocks/>
          </p:cNvCxnSpPr>
          <p:nvPr/>
        </p:nvCxnSpPr>
        <p:spPr>
          <a:xfrm flipH="1">
            <a:off x="1313017" y="4561302"/>
            <a:ext cx="979896" cy="368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C16BDC-D113-CDF5-B1A4-8EF5ADB21B20}"/>
              </a:ext>
            </a:extLst>
          </p:cNvPr>
          <p:cNvSpPr txBox="1"/>
          <p:nvPr/>
        </p:nvSpPr>
        <p:spPr>
          <a:xfrm rot="10800000" flipV="1">
            <a:off x="3036177" y="5088003"/>
            <a:ext cx="11943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Flex-Flee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5A6A7D-6FFA-2839-0063-F335A543447E}"/>
              </a:ext>
            </a:extLst>
          </p:cNvPr>
          <p:cNvSpPr txBox="1"/>
          <p:nvPr/>
        </p:nvSpPr>
        <p:spPr>
          <a:xfrm rot="10800000" flipV="1">
            <a:off x="1676361" y="5205507"/>
            <a:ext cx="11943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Flee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82CDA-58D3-AC78-0007-523F491291E6}"/>
              </a:ext>
            </a:extLst>
          </p:cNvPr>
          <p:cNvSpPr txBox="1"/>
          <p:nvPr/>
        </p:nvSpPr>
        <p:spPr>
          <a:xfrm rot="10800000" flipV="1">
            <a:off x="316545" y="5088004"/>
            <a:ext cx="11943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Flex</a:t>
            </a:r>
          </a:p>
        </p:txBody>
      </p:sp>
      <p:sp>
        <p:nvSpPr>
          <p:cNvPr id="2" name="Deeplabcut Tracking">
            <a:extLst>
              <a:ext uri="{FF2B5EF4-FFF2-40B4-BE49-F238E27FC236}">
                <a16:creationId xmlns:a16="http://schemas.microsoft.com/office/drawing/2014/main" id="{239E9572-EDD4-E280-AF5E-1FEC51BC7E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</a:rPr>
              <a:t>Reaction Flowchart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FF921-96D7-D513-243D-D6ECC025BAE2}"/>
              </a:ext>
            </a:extLst>
          </p:cNvPr>
          <p:cNvSpPr txBox="1"/>
          <p:nvPr/>
        </p:nvSpPr>
        <p:spPr>
          <a:xfrm>
            <a:off x="6743700" y="210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8A10E-BAD8-22C9-9229-5121D4C1BAF8}"/>
              </a:ext>
            </a:extLst>
          </p:cNvPr>
          <p:cNvSpPr txBox="1"/>
          <p:nvPr/>
        </p:nvSpPr>
        <p:spPr>
          <a:xfrm>
            <a:off x="259789" y="1576599"/>
            <a:ext cx="28331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orientation and approach Speed as proxies for sensory inputs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9D552E-7712-5EF4-FB9A-422C7EE74823}"/>
              </a:ext>
            </a:extLst>
          </p:cNvPr>
          <p:cNvCxnSpPr>
            <a:cxnSpLocks/>
          </p:cNvCxnSpPr>
          <p:nvPr/>
        </p:nvCxnSpPr>
        <p:spPr>
          <a:xfrm>
            <a:off x="1802965" y="2630721"/>
            <a:ext cx="1289965" cy="7281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98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400" dirty="0">
                <a:solidFill>
                  <a:schemeClr val="bg1"/>
                </a:solidFill>
                <a:latin typeface="Arial"/>
              </a:rPr>
              <a:t>A Greater Proportion of Ant Interactions Involve Threat Responses Compared to Others</a:t>
            </a:r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013B0D21-470D-7F0B-0EA9-E18FBAFD7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4"/>
          <a:stretch/>
        </p:blipFill>
        <p:spPr>
          <a:xfrm>
            <a:off x="1633817" y="1075765"/>
            <a:ext cx="5876365" cy="55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28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400" dirty="0">
                <a:solidFill>
                  <a:schemeClr val="bg1"/>
                </a:solidFill>
                <a:latin typeface="Arial"/>
              </a:rPr>
              <a:t>Negative Orientation tends to Lengthen Interactions for Wild Type Dalotia with Ants</a:t>
            </a:r>
          </a:p>
        </p:txBody>
      </p:sp>
      <p:pic>
        <p:nvPicPr>
          <p:cNvPr id="3" name="Picture 2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819FD1A1-AAE4-F543-90CA-00D8D551D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4" r="8799"/>
          <a:stretch/>
        </p:blipFill>
        <p:spPr>
          <a:xfrm>
            <a:off x="0" y="1250576"/>
            <a:ext cx="890007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5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</a:rPr>
              <a:t>The opposite appears to be true for Non-Ant species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6C3D007-94C5-2766-B3C0-00DF4E097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5" r="8477"/>
          <a:stretch/>
        </p:blipFill>
        <p:spPr>
          <a:xfrm>
            <a:off x="237012" y="1237339"/>
            <a:ext cx="8669975" cy="51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1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Proportion of </a:t>
            </a:r>
            <a:r>
              <a:rPr lang="en-US" sz="2800" dirty="0">
                <a:solidFill>
                  <a:schemeClr val="bg1"/>
                </a:solidFill>
              </a:rPr>
              <a:t>Threat</a:t>
            </a:r>
            <a:r>
              <a:rPr lang="en-US" sz="2800" dirty="0">
                <a:solidFill>
                  <a:schemeClr val="bg1"/>
                </a:solidFill>
                <a:latin typeface="Arial"/>
              </a:rPr>
              <a:t> Responses Increases With Ant Approach Speed</a:t>
            </a:r>
          </a:p>
        </p:txBody>
      </p:sp>
      <p:pic>
        <p:nvPicPr>
          <p:cNvPr id="3" name="Picture 2" descr="A graph of a positive response&#10;&#10;Description automatically generated">
            <a:extLst>
              <a:ext uri="{FF2B5EF4-FFF2-40B4-BE49-F238E27FC236}">
                <a16:creationId xmlns:a16="http://schemas.microsoft.com/office/drawing/2014/main" id="{F35E083C-FE97-8AA5-5EAE-48619D6F2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1" r="6667"/>
          <a:stretch/>
        </p:blipFill>
        <p:spPr>
          <a:xfrm>
            <a:off x="67068" y="1308100"/>
            <a:ext cx="9002093" cy="5219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08636A-27B6-D672-8FD1-C2124B7C129B}"/>
              </a:ext>
            </a:extLst>
          </p:cNvPr>
          <p:cNvSpPr txBox="1"/>
          <p:nvPr/>
        </p:nvSpPr>
        <p:spPr>
          <a:xfrm>
            <a:off x="1206500" y="1427641"/>
            <a:ext cx="16256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/>
              <a:t>Proportion of Threat</a:t>
            </a:r>
          </a:p>
        </p:txBody>
      </p:sp>
    </p:spTree>
    <p:extLst>
      <p:ext uri="{BB962C8B-B14F-4D97-AF65-F5344CB8AC3E}">
        <p14:creationId xmlns:p14="http://schemas.microsoft.com/office/powerpoint/2010/main" val="244639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Proportion of Threat Responses Doesn’t Correlate With Beetle Orientation</a:t>
            </a: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95773C1C-D84E-CEE4-DCBC-E2F44B04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62" y="1014251"/>
            <a:ext cx="5752475" cy="5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7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</a:rPr>
              <a:t>Setup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DBC5D2-2F1E-780A-7219-2C5763683816}"/>
              </a:ext>
            </a:extLst>
          </p:cNvPr>
          <p:cNvGrpSpPr/>
          <p:nvPr/>
        </p:nvGrpSpPr>
        <p:grpSpPr>
          <a:xfrm>
            <a:off x="156836" y="1603576"/>
            <a:ext cx="3175242" cy="4720692"/>
            <a:chOff x="98429" y="1265146"/>
            <a:chExt cx="3643324" cy="5488443"/>
          </a:xfrm>
        </p:grpSpPr>
        <p:pic>
          <p:nvPicPr>
            <p:cNvPr id="10" name="HungryHallwaySetupBW2 - 1.jpeg" descr="HungryHallwaySetupBW2 - 1.jpeg">
              <a:extLst>
                <a:ext uri="{FF2B5EF4-FFF2-40B4-BE49-F238E27FC236}">
                  <a16:creationId xmlns:a16="http://schemas.microsoft.com/office/drawing/2014/main" id="{BC226DF0-0FD3-00B2-FB51-FF07AE8C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8245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b="2605"/>
            <a:stretch>
              <a:fillRect/>
            </a:stretch>
          </p:blipFill>
          <p:spPr>
            <a:xfrm>
              <a:off x="98429" y="1268168"/>
              <a:ext cx="3643324" cy="5485421"/>
            </a:xfrm>
            <a:prstGeom prst="rect">
              <a:avLst/>
            </a:prstGeom>
            <a:ln w="3175">
              <a:miter lim="400000"/>
            </a:ln>
          </p:spPr>
        </p:pic>
        <p:sp>
          <p:nvSpPr>
            <p:cNvPr id="11" name="IR…">
              <a:extLst>
                <a:ext uri="{FF2B5EF4-FFF2-40B4-BE49-F238E27FC236}">
                  <a16:creationId xmlns:a16="http://schemas.microsoft.com/office/drawing/2014/main" id="{019B3943-8C44-5858-EDA2-008460020D7A}"/>
                </a:ext>
              </a:extLst>
            </p:cNvPr>
            <p:cNvSpPr txBox="1"/>
            <p:nvPr/>
          </p:nvSpPr>
          <p:spPr>
            <a:xfrm>
              <a:off x="147603" y="1265146"/>
              <a:ext cx="912321" cy="45902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/>
            <a:p>
              <a:pPr algn="ctr" defTabSz="1219126">
                <a:defRPr sz="1700" b="0">
                  <a:solidFill>
                    <a:srgbClr val="FFD93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0" dirty="0"/>
                <a:t>IR</a:t>
              </a:r>
            </a:p>
            <a:p>
              <a:pPr algn="ctr" defTabSz="1219126">
                <a:defRPr sz="1700" b="0">
                  <a:solidFill>
                    <a:srgbClr val="FFD93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0" dirty="0"/>
                <a:t>camera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A9E61979-A7AE-D893-6EDF-67E6EC23753A}"/>
                </a:ext>
              </a:extLst>
            </p:cNvPr>
            <p:cNvSpPr/>
            <p:nvPr/>
          </p:nvSpPr>
          <p:spPr>
            <a:xfrm flipH="1" flipV="1">
              <a:off x="1039091" y="1482436"/>
              <a:ext cx="417104" cy="1891"/>
            </a:xfrm>
            <a:prstGeom prst="line">
              <a:avLst/>
            </a:prstGeom>
            <a:ln w="31750">
              <a:solidFill>
                <a:srgbClr val="FFD932">
                  <a:alpha val="79309"/>
                </a:srgb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defTabSz="1219126">
                <a:defRPr sz="1600" b="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13" name="mirror capturing side view reflection">
              <a:extLst>
                <a:ext uri="{FF2B5EF4-FFF2-40B4-BE49-F238E27FC236}">
                  <a16:creationId xmlns:a16="http://schemas.microsoft.com/office/drawing/2014/main" id="{EDF86827-6729-C79E-B9FE-55C14F149BEA}"/>
                </a:ext>
              </a:extLst>
            </p:cNvPr>
            <p:cNvSpPr txBox="1"/>
            <p:nvPr/>
          </p:nvSpPr>
          <p:spPr>
            <a:xfrm>
              <a:off x="106278" y="2465875"/>
              <a:ext cx="1420862" cy="88626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defTabSz="1733930">
                <a:defRPr sz="1700" b="0">
                  <a:solidFill>
                    <a:srgbClr val="FFD93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1400" dirty="0"/>
                <a:t>mirror capturing side view reflection</a:t>
              </a: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266B2B56-55B6-0E6A-589A-36805C2EAEA3}"/>
                </a:ext>
              </a:extLst>
            </p:cNvPr>
            <p:cNvSpPr/>
            <p:nvPr/>
          </p:nvSpPr>
          <p:spPr>
            <a:xfrm flipH="1" flipV="1">
              <a:off x="881208" y="3290573"/>
              <a:ext cx="320176" cy="353267"/>
            </a:xfrm>
            <a:prstGeom prst="line">
              <a:avLst/>
            </a:prstGeom>
            <a:ln w="31750">
              <a:solidFill>
                <a:srgbClr val="FFD932">
                  <a:alpha val="79309"/>
                </a:srgb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defTabSz="1219126">
                <a:defRPr sz="1600" b="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15" name="behavior chamber">
              <a:extLst>
                <a:ext uri="{FF2B5EF4-FFF2-40B4-BE49-F238E27FC236}">
                  <a16:creationId xmlns:a16="http://schemas.microsoft.com/office/drawing/2014/main" id="{CD83753A-07BF-76ED-82A4-4B3140440465}"/>
                </a:ext>
              </a:extLst>
            </p:cNvPr>
            <p:cNvSpPr txBox="1"/>
            <p:nvPr/>
          </p:nvSpPr>
          <p:spPr>
            <a:xfrm>
              <a:off x="2348312" y="3464342"/>
              <a:ext cx="1015140" cy="45902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defTabSz="1733930">
                <a:defRPr sz="1700" b="0">
                  <a:solidFill>
                    <a:srgbClr val="FFD93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1400" dirty="0"/>
                <a:t>behavior chamber</a:t>
              </a: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5D8FCA8D-BB55-2105-1BFC-4520EA22A217}"/>
                </a:ext>
              </a:extLst>
            </p:cNvPr>
            <p:cNvSpPr/>
            <p:nvPr/>
          </p:nvSpPr>
          <p:spPr>
            <a:xfrm flipV="1">
              <a:off x="1933320" y="3852969"/>
              <a:ext cx="528808" cy="426889"/>
            </a:xfrm>
            <a:prstGeom prst="line">
              <a:avLst/>
            </a:prstGeom>
            <a:ln w="31750">
              <a:solidFill>
                <a:srgbClr val="FFD932">
                  <a:alpha val="79309"/>
                </a:srgb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defTabSz="1219126">
                <a:defRPr sz="1600" b="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17" name="IR LED boards &amp; diffusers">
              <a:extLst>
                <a:ext uri="{FF2B5EF4-FFF2-40B4-BE49-F238E27FC236}">
                  <a16:creationId xmlns:a16="http://schemas.microsoft.com/office/drawing/2014/main" id="{CF762A85-11DB-4398-03A1-3D689A662DAA}"/>
                </a:ext>
              </a:extLst>
            </p:cNvPr>
            <p:cNvSpPr txBox="1"/>
            <p:nvPr/>
          </p:nvSpPr>
          <p:spPr>
            <a:xfrm>
              <a:off x="2098760" y="6074450"/>
              <a:ext cx="1564837" cy="67163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defTabSz="1733930">
                <a:defRPr sz="1700" b="0">
                  <a:solidFill>
                    <a:srgbClr val="FFD93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1400" dirty="0"/>
                <a:t>IR LED boards &amp; diffusers</a:t>
              </a: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4FE0B2B7-659D-046D-86CF-918354B985CD}"/>
                </a:ext>
              </a:extLst>
            </p:cNvPr>
            <p:cNvSpPr/>
            <p:nvPr/>
          </p:nvSpPr>
          <p:spPr>
            <a:xfrm flipH="1" flipV="1">
              <a:off x="2382796" y="5938994"/>
              <a:ext cx="737312" cy="189522"/>
            </a:xfrm>
            <a:prstGeom prst="line">
              <a:avLst/>
            </a:prstGeom>
            <a:ln w="31750">
              <a:solidFill>
                <a:srgbClr val="FFD932">
                  <a:alpha val="79309"/>
                </a:srgb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defTabSz="1219126">
                <a:defRPr sz="1600" b="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A16A36E7-2AC8-7497-8E75-1DE195D2075D}"/>
                </a:ext>
              </a:extLst>
            </p:cNvPr>
            <p:cNvSpPr/>
            <p:nvPr/>
          </p:nvSpPr>
          <p:spPr>
            <a:xfrm flipH="1" flipV="1">
              <a:off x="2937164" y="5439768"/>
              <a:ext cx="200446" cy="623558"/>
            </a:xfrm>
            <a:prstGeom prst="line">
              <a:avLst/>
            </a:prstGeom>
            <a:ln w="31750">
              <a:solidFill>
                <a:srgbClr val="FFD932">
                  <a:alpha val="79309"/>
                </a:srgbClr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defTabSz="1219126">
                <a:defRPr sz="1600" b="0">
                  <a:solidFill>
                    <a:srgbClr val="FFFFFF"/>
                  </a:solidFill>
                </a:defRPr>
              </a:pPr>
              <a:endParaRPr sz="112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6BA441-E81A-5532-42A8-8B00F47D53DA}"/>
              </a:ext>
            </a:extLst>
          </p:cNvPr>
          <p:cNvGrpSpPr/>
          <p:nvPr/>
        </p:nvGrpSpPr>
        <p:grpSpPr>
          <a:xfrm>
            <a:off x="2205252" y="1125321"/>
            <a:ext cx="1544659" cy="1918735"/>
            <a:chOff x="2622862" y="943273"/>
            <a:chExt cx="1889673" cy="2347302"/>
          </a:xfrm>
        </p:grpSpPr>
        <p:pic>
          <p:nvPicPr>
            <p:cNvPr id="21" name="HungryHallwaySetupTopBW - 1.jpeg" descr="HungryHallwaySetupTopBW - 1.jpeg">
              <a:extLst>
                <a:ext uri="{FF2B5EF4-FFF2-40B4-BE49-F238E27FC236}">
                  <a16:creationId xmlns:a16="http://schemas.microsoft.com/office/drawing/2014/main" id="{6F65123A-7130-0917-5620-978813B66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3213" t="22524" r="13213" b="9475"/>
            <a:stretch>
              <a:fillRect/>
            </a:stretch>
          </p:blipFill>
          <p:spPr>
            <a:xfrm>
              <a:off x="2622862" y="961871"/>
              <a:ext cx="1889673" cy="2328704"/>
            </a:xfrm>
            <a:prstGeom prst="rect">
              <a:avLst/>
            </a:prstGeom>
            <a:ln w="12700">
              <a:solidFill>
                <a:srgbClr val="424242"/>
              </a:solidFill>
              <a:miter lim="400000"/>
            </a:ln>
          </p:spPr>
        </p:pic>
        <p:sp>
          <p:nvSpPr>
            <p:cNvPr id="22" name="camera view">
              <a:extLst>
                <a:ext uri="{FF2B5EF4-FFF2-40B4-BE49-F238E27FC236}">
                  <a16:creationId xmlns:a16="http://schemas.microsoft.com/office/drawing/2014/main" id="{4CC16D9D-C534-2241-8DC2-62B609B40A65}"/>
                </a:ext>
              </a:extLst>
            </p:cNvPr>
            <p:cNvSpPr txBox="1"/>
            <p:nvPr/>
          </p:nvSpPr>
          <p:spPr>
            <a:xfrm>
              <a:off x="3030719" y="943273"/>
              <a:ext cx="1202639" cy="45902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defTabSz="1733930">
                <a:defRPr sz="1700" b="0">
                  <a:solidFill>
                    <a:srgbClr val="FFD93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1400" dirty="0"/>
                <a:t>camera view</a:t>
              </a:r>
            </a:p>
          </p:txBody>
        </p:sp>
      </p:grpSp>
      <p:pic>
        <p:nvPicPr>
          <p:cNvPr id="23" name="DalAnt_4xspeed.mp4" descr="DalAnt_4xspeed.mp4">
            <a:extLst>
              <a:ext uri="{FF2B5EF4-FFF2-40B4-BE49-F238E27FC236}">
                <a16:creationId xmlns:a16="http://schemas.microsoft.com/office/drawing/2014/main" id="{896E9F8C-A0D1-94D3-0687-5DFC6D17172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bright="20000" contrast="20000"/>
          </a:blip>
          <a:srcRect l="44924" r="39943"/>
          <a:stretch/>
        </p:blipFill>
        <p:spPr>
          <a:xfrm>
            <a:off x="4637491" y="1381416"/>
            <a:ext cx="1349775" cy="5017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Dalotia DLC.png" descr="Dalotia DLC.png">
            <a:extLst>
              <a:ext uri="{FF2B5EF4-FFF2-40B4-BE49-F238E27FC236}">
                <a16:creationId xmlns:a16="http://schemas.microsoft.com/office/drawing/2014/main" id="{23E28CB8-8173-E2BF-E012-8A3091AE6A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65216" b="28774"/>
          <a:stretch>
            <a:fillRect/>
          </a:stretch>
        </p:blipFill>
        <p:spPr>
          <a:xfrm>
            <a:off x="6938748" y="2420505"/>
            <a:ext cx="1539345" cy="2544078"/>
          </a:xfrm>
          <a:prstGeom prst="rect">
            <a:avLst/>
          </a:prstGeom>
          <a:ln w="3175">
            <a:miter lim="400000"/>
          </a:ln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83A24E44-0A0A-22DA-8480-C588507F58D0}"/>
              </a:ext>
            </a:extLst>
          </p:cNvPr>
          <p:cNvSpPr/>
          <p:nvPr/>
        </p:nvSpPr>
        <p:spPr>
          <a:xfrm>
            <a:off x="3460665" y="35283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77DAAEA3-33C8-9387-A23B-22B6F80C3490}"/>
              </a:ext>
            </a:extLst>
          </p:cNvPr>
          <p:cNvSpPr/>
          <p:nvPr/>
        </p:nvSpPr>
        <p:spPr>
          <a:xfrm>
            <a:off x="6175124" y="352786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3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Proportion of Flex Responses Goes Down at Extreme Positive Orientations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A1950576-2552-04B5-2078-1322F07E8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5" r="5882"/>
          <a:stretch/>
        </p:blipFill>
        <p:spPr>
          <a:xfrm>
            <a:off x="188258" y="1371600"/>
            <a:ext cx="8452291" cy="48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9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</a:rPr>
              <a:t>Approach Speed has Little Impact on Flex vs. Flee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5" name="Picture 4" descr="A graph of a graph with red dots&#10;&#10;Description automatically generated">
            <a:extLst>
              <a:ext uri="{FF2B5EF4-FFF2-40B4-BE49-F238E27FC236}">
                <a16:creationId xmlns:a16="http://schemas.microsoft.com/office/drawing/2014/main" id="{4E6DB28C-03B1-62CA-5FBC-C2336AFE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r="5968"/>
          <a:stretch/>
        </p:blipFill>
        <p:spPr>
          <a:xfrm>
            <a:off x="172039" y="1333500"/>
            <a:ext cx="8799921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9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249746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5157C5-ECF5-2519-2F88-EBD1DDF72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9253" y="2146216"/>
            <a:ext cx="6858000" cy="1655762"/>
          </a:xfrm>
        </p:spPr>
        <p:txBody>
          <a:bodyPr/>
          <a:lstStyle/>
          <a:p>
            <a:r>
              <a:rPr lang="en-US" dirty="0"/>
              <a:t>Below are a </a:t>
            </a:r>
            <a:r>
              <a:rPr lang="en-US" dirty="0" err="1"/>
              <a:t>hodge</a:t>
            </a:r>
            <a:r>
              <a:rPr lang="en-US" dirty="0"/>
              <a:t> podge of slides I’ve pulled from my previous lab meetings …feel free to use any or figures/icons from any of these as you construct your portion of the meeting</a:t>
            </a:r>
          </a:p>
        </p:txBody>
      </p:sp>
    </p:spTree>
    <p:extLst>
      <p:ext uri="{BB962C8B-B14F-4D97-AF65-F5344CB8AC3E}">
        <p14:creationId xmlns:p14="http://schemas.microsoft.com/office/powerpoint/2010/main" val="115197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Big </a:t>
            </a:r>
            <a:r>
              <a:rPr lang="en-US" sz="2800" dirty="0">
                <a:solidFill>
                  <a:schemeClr val="bg1"/>
                </a:solidFill>
              </a:rPr>
              <a:t>P</a:t>
            </a:r>
            <a:r>
              <a:rPr lang="en-US" sz="2800" dirty="0">
                <a:solidFill>
                  <a:schemeClr val="bg1"/>
                </a:solidFill>
                <a:latin typeface="Arial"/>
              </a:rPr>
              <a:t>icture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FBBAD-F187-CD58-0D72-2D74ED10BC53}"/>
              </a:ext>
            </a:extLst>
          </p:cNvPr>
          <p:cNvSpPr txBox="1"/>
          <p:nvPr/>
        </p:nvSpPr>
        <p:spPr>
          <a:xfrm>
            <a:off x="894522" y="1500343"/>
            <a:ext cx="7208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that in mind, we can more concretely ask…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91AE8-C216-8361-67C8-C3FD0251FD01}"/>
              </a:ext>
            </a:extLst>
          </p:cNvPr>
          <p:cNvSpPr txBox="1"/>
          <p:nvPr/>
        </p:nvSpPr>
        <p:spPr>
          <a:xfrm>
            <a:off x="688020" y="2194816"/>
            <a:ext cx="7767960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 does Dalotia respond to threats?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</a:t>
            </a:r>
            <a:r>
              <a:rPr lang="en-US" sz="2000" b="1" dirty="0"/>
              <a:t>features</a:t>
            </a:r>
            <a:r>
              <a:rPr lang="en-US" sz="2000" dirty="0"/>
              <a:t> of an approaching insect help it make such decisions?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</a:t>
            </a:r>
            <a:r>
              <a:rPr lang="en-US" sz="2000" b="1" dirty="0"/>
              <a:t>senses</a:t>
            </a:r>
            <a:r>
              <a:rPr lang="en-US" sz="2000" dirty="0"/>
              <a:t> are involved?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Most importantly: how can we extract this from </a:t>
            </a:r>
            <a:r>
              <a:rPr lang="en-US" sz="2000" b="1" dirty="0"/>
              <a:t>unstructured</a:t>
            </a:r>
            <a:r>
              <a:rPr lang="en-US" sz="2000" dirty="0"/>
              <a:t> videos? </a:t>
            </a:r>
          </a:p>
        </p:txBody>
      </p:sp>
    </p:spTree>
    <p:extLst>
      <p:ext uri="{BB962C8B-B14F-4D97-AF65-F5344CB8AC3E}">
        <p14:creationId xmlns:p14="http://schemas.microsoft.com/office/powerpoint/2010/main" val="1906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Fr</a:t>
            </a:r>
            <a:r>
              <a:rPr lang="en-US" sz="2800" dirty="0">
                <a:solidFill>
                  <a:schemeClr val="bg1"/>
                </a:solidFill>
              </a:rPr>
              <a:t>amework: Defining Key Metrics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D5460-7DB3-D1D8-56D1-91F078DF60EB}"/>
              </a:ext>
            </a:extLst>
          </p:cNvPr>
          <p:cNvSpPr txBox="1"/>
          <p:nvPr/>
        </p:nvSpPr>
        <p:spPr>
          <a:xfrm>
            <a:off x="622300" y="1524001"/>
            <a:ext cx="753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Velocity</a:t>
            </a:r>
            <a:r>
              <a:rPr lang="en-US" sz="2400" dirty="0"/>
              <a:t>: Distance travelled between two frames, divided by time elapsed.</a:t>
            </a:r>
          </a:p>
        </p:txBody>
      </p:sp>
      <p:pic>
        <p:nvPicPr>
          <p:cNvPr id="3" name="Dalotia Feed freeze Flee flex.png" descr="Dalotia Feed freeze Flee flex.png">
            <a:extLst>
              <a:ext uri="{FF2B5EF4-FFF2-40B4-BE49-F238E27FC236}">
                <a16:creationId xmlns:a16="http://schemas.microsoft.com/office/drawing/2014/main" id="{C4540AFC-2416-D9B7-7BF6-14114BF9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83" t="62439" r="60776"/>
          <a:stretch>
            <a:fillRect/>
          </a:stretch>
        </p:blipFill>
        <p:spPr>
          <a:xfrm flipH="1">
            <a:off x="1935452" y="4083743"/>
            <a:ext cx="1296108" cy="838520"/>
          </a:xfrm>
          <a:prstGeom prst="rect">
            <a:avLst/>
          </a:prstGeom>
          <a:ln w="3175">
            <a:miter lim="400000"/>
          </a:ln>
        </p:spPr>
      </p:pic>
      <p:pic>
        <p:nvPicPr>
          <p:cNvPr id="5" name="Dalotia Feed freeze Flee flex.png" descr="Dalotia Feed freeze Flee flex.png">
            <a:extLst>
              <a:ext uri="{FF2B5EF4-FFF2-40B4-BE49-F238E27FC236}">
                <a16:creationId xmlns:a16="http://schemas.microsoft.com/office/drawing/2014/main" id="{F0A82031-770A-1E10-97A5-E47F550D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83" t="62439" r="60776"/>
          <a:stretch>
            <a:fillRect/>
          </a:stretch>
        </p:blipFill>
        <p:spPr>
          <a:xfrm flipH="1">
            <a:off x="5435246" y="3281199"/>
            <a:ext cx="1296108" cy="838520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E5F8E35-55C8-1BE6-09A8-634117C9561E}"/>
              </a:ext>
            </a:extLst>
          </p:cNvPr>
          <p:cNvSpPr/>
          <p:nvPr/>
        </p:nvSpPr>
        <p:spPr>
          <a:xfrm rot="20242988">
            <a:off x="3501358" y="3939160"/>
            <a:ext cx="1664091" cy="3611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5A91D-B8AB-B7FB-8022-11C184BEEAA7}"/>
              </a:ext>
            </a:extLst>
          </p:cNvPr>
          <p:cNvSpPr txBox="1"/>
          <p:nvPr/>
        </p:nvSpPr>
        <p:spPr>
          <a:xfrm>
            <a:off x="1935452" y="4973063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3A78B4-53C0-E906-CB61-9AC7B8BCE7E3}"/>
              </a:ext>
            </a:extLst>
          </p:cNvPr>
          <p:cNvSpPr txBox="1"/>
          <p:nvPr/>
        </p:nvSpPr>
        <p:spPr>
          <a:xfrm>
            <a:off x="5610222" y="4237037"/>
            <a:ext cx="199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Frame 2</a:t>
            </a:r>
          </a:p>
          <a:p>
            <a:pPr algn="ctr"/>
            <a:r>
              <a:rPr lang="en-US" dirty="0"/>
              <a:t>( + 0.1667 seconds)</a:t>
            </a:r>
          </a:p>
        </p:txBody>
      </p:sp>
    </p:spTree>
    <p:extLst>
      <p:ext uri="{BB962C8B-B14F-4D97-AF65-F5344CB8AC3E}">
        <p14:creationId xmlns:p14="http://schemas.microsoft.com/office/powerpoint/2010/main" val="350543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Fr</a:t>
            </a:r>
            <a:r>
              <a:rPr lang="en-US" sz="2800" dirty="0">
                <a:solidFill>
                  <a:schemeClr val="bg1"/>
                </a:solidFill>
              </a:rPr>
              <a:t>amework: Defining Key Metrics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B89B-485C-F253-1C78-54EE1A68E78C}"/>
              </a:ext>
            </a:extLst>
          </p:cNvPr>
          <p:cNvSpPr txBox="1"/>
          <p:nvPr/>
        </p:nvSpPr>
        <p:spPr>
          <a:xfrm>
            <a:off x="736600" y="1651000"/>
            <a:ext cx="816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Interaction</a:t>
            </a:r>
            <a:r>
              <a:rPr lang="en-US" sz="2400" dirty="0"/>
              <a:t>: When the foreign species enters and remains in a </a:t>
            </a:r>
          </a:p>
          <a:p>
            <a:r>
              <a:rPr lang="en-US" sz="2400" dirty="0"/>
              <a:t>radius of the beetle. This radius is 125 pixels unless otherwise specified.</a:t>
            </a:r>
          </a:p>
        </p:txBody>
      </p:sp>
      <p:pic>
        <p:nvPicPr>
          <p:cNvPr id="5" name="Dalotia DLC.png" descr="Dalotia DLC.png">
            <a:extLst>
              <a:ext uri="{FF2B5EF4-FFF2-40B4-BE49-F238E27FC236}">
                <a16:creationId xmlns:a16="http://schemas.microsoft.com/office/drawing/2014/main" id="{D4D21ACE-C90E-EFE1-082D-2F296A87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216" b="28774"/>
          <a:stretch>
            <a:fillRect/>
          </a:stretch>
        </p:blipFill>
        <p:spPr>
          <a:xfrm rot="2208141">
            <a:off x="1120217" y="3203524"/>
            <a:ext cx="1418865" cy="2344961"/>
          </a:xfrm>
          <a:prstGeom prst="rect">
            <a:avLst/>
          </a:prstGeom>
          <a:ln w="3175">
            <a:miter lim="400000"/>
          </a:ln>
        </p:spPr>
      </p:pic>
      <p:pic>
        <p:nvPicPr>
          <p:cNvPr id="6" name="Liometopum Ant.png" descr="Liometopum Ant.png">
            <a:extLst>
              <a:ext uri="{FF2B5EF4-FFF2-40B4-BE49-F238E27FC236}">
                <a16:creationId xmlns:a16="http://schemas.microsoft.com/office/drawing/2014/main" id="{68C34D3A-24F0-97B9-0161-DF48017F7D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480"/>
          <a:stretch>
            <a:fillRect/>
          </a:stretch>
        </p:blipFill>
        <p:spPr>
          <a:xfrm rot="17375700">
            <a:off x="4825319" y="2813308"/>
            <a:ext cx="2608396" cy="3125391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29CE29-D396-C6EC-CCFA-FDCA60A37533}"/>
              </a:ext>
            </a:extLst>
          </p:cNvPr>
          <p:cNvCxnSpPr>
            <a:cxnSpLocks/>
          </p:cNvCxnSpPr>
          <p:nvPr/>
        </p:nvCxnSpPr>
        <p:spPr>
          <a:xfrm>
            <a:off x="2324100" y="3898900"/>
            <a:ext cx="3327400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A31FFB-EAE0-1425-F604-371E9358B594}"/>
              </a:ext>
            </a:extLst>
          </p:cNvPr>
          <p:cNvSpPr txBox="1"/>
          <p:nvPr/>
        </p:nvSpPr>
        <p:spPr>
          <a:xfrm rot="392676">
            <a:off x="3268296" y="4158073"/>
            <a:ext cx="113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125 pixels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43DF99-BF32-9E78-6E8F-375A2E332E5D}"/>
              </a:ext>
            </a:extLst>
          </p:cNvPr>
          <p:cNvSpPr/>
          <p:nvPr/>
        </p:nvSpPr>
        <p:spPr>
          <a:xfrm>
            <a:off x="2393498" y="5354460"/>
            <a:ext cx="26838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Interaction!</a:t>
            </a:r>
          </a:p>
        </p:txBody>
      </p:sp>
    </p:spTree>
    <p:extLst>
      <p:ext uri="{BB962C8B-B14F-4D97-AF65-F5344CB8AC3E}">
        <p14:creationId xmlns:p14="http://schemas.microsoft.com/office/powerpoint/2010/main" val="69062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Fr</a:t>
            </a:r>
            <a:r>
              <a:rPr lang="en-US" sz="2800" dirty="0">
                <a:solidFill>
                  <a:schemeClr val="bg1"/>
                </a:solidFill>
              </a:rPr>
              <a:t>amework: Defining Key Metrics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1059F-0772-8728-0188-902BE7A8CE6B}"/>
              </a:ext>
            </a:extLst>
          </p:cNvPr>
          <p:cNvSpPr txBox="1"/>
          <p:nvPr/>
        </p:nvSpPr>
        <p:spPr>
          <a:xfrm>
            <a:off x="660400" y="1600200"/>
            <a:ext cx="816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 Speed</a:t>
            </a:r>
            <a:r>
              <a:rPr lang="en-US" sz="2400" dirty="0"/>
              <a:t>: The average velocity of the foreign species 10 frames before an interaction.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C2467-B7BE-723C-F140-DD8BB2829628}"/>
              </a:ext>
            </a:extLst>
          </p:cNvPr>
          <p:cNvSpPr txBox="1"/>
          <p:nvPr/>
        </p:nvSpPr>
        <p:spPr>
          <a:xfrm rot="392676">
            <a:off x="3268296" y="4158073"/>
            <a:ext cx="113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125 pixels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258A3-25FA-5F49-FC11-F5B6BCBC3FA8}"/>
              </a:ext>
            </a:extLst>
          </p:cNvPr>
          <p:cNvSpPr/>
          <p:nvPr/>
        </p:nvSpPr>
        <p:spPr>
          <a:xfrm>
            <a:off x="2393498" y="5354460"/>
            <a:ext cx="26838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Interaction!</a:t>
            </a:r>
          </a:p>
        </p:txBody>
      </p:sp>
      <p:pic>
        <p:nvPicPr>
          <p:cNvPr id="9" name="Dalotia DLC.png" descr="Dalotia DLC.png">
            <a:extLst>
              <a:ext uri="{FF2B5EF4-FFF2-40B4-BE49-F238E27FC236}">
                <a16:creationId xmlns:a16="http://schemas.microsoft.com/office/drawing/2014/main" id="{3A423CC0-8C21-575A-C5E9-44C59663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216" b="28774"/>
          <a:stretch>
            <a:fillRect/>
          </a:stretch>
        </p:blipFill>
        <p:spPr>
          <a:xfrm rot="2208141">
            <a:off x="1221397" y="3211166"/>
            <a:ext cx="1418865" cy="2344961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Liometopum Ant.png" descr="Liometopum Ant.png">
            <a:extLst>
              <a:ext uri="{FF2B5EF4-FFF2-40B4-BE49-F238E27FC236}">
                <a16:creationId xmlns:a16="http://schemas.microsoft.com/office/drawing/2014/main" id="{430217D6-2713-ABA0-CC32-E88572E8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480"/>
          <a:stretch>
            <a:fillRect/>
          </a:stretch>
        </p:blipFill>
        <p:spPr>
          <a:xfrm rot="17375700">
            <a:off x="4825319" y="2813308"/>
            <a:ext cx="2608396" cy="3125391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A3DD2C-EDDD-0377-B285-A4929BBD46B3}"/>
              </a:ext>
            </a:extLst>
          </p:cNvPr>
          <p:cNvCxnSpPr>
            <a:cxnSpLocks/>
          </p:cNvCxnSpPr>
          <p:nvPr/>
        </p:nvCxnSpPr>
        <p:spPr>
          <a:xfrm>
            <a:off x="2324100" y="3898900"/>
            <a:ext cx="3327400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iometopum Ant.png" descr="Liometopum Ant.png">
            <a:extLst>
              <a:ext uri="{FF2B5EF4-FFF2-40B4-BE49-F238E27FC236}">
                <a16:creationId xmlns:a16="http://schemas.microsoft.com/office/drawing/2014/main" id="{E4A9E40F-6822-A293-1304-19F03D37D3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r="50480"/>
          <a:stretch>
            <a:fillRect/>
          </a:stretch>
        </p:blipFill>
        <p:spPr>
          <a:xfrm rot="17375700">
            <a:off x="6011002" y="2820949"/>
            <a:ext cx="2608396" cy="3125391"/>
          </a:xfrm>
          <a:prstGeom prst="rect">
            <a:avLst/>
          </a:prstGeom>
          <a:ln w="3175">
            <a:miter lim="400000"/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23DB7F1-F168-5682-D34C-16876715A440}"/>
              </a:ext>
            </a:extLst>
          </p:cNvPr>
          <p:cNvSpPr/>
          <p:nvPr/>
        </p:nvSpPr>
        <p:spPr>
          <a:xfrm rot="10800000">
            <a:off x="5659617" y="5550955"/>
            <a:ext cx="1655583" cy="314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7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Fr</a:t>
            </a:r>
            <a:r>
              <a:rPr lang="en-US" sz="2800" dirty="0">
                <a:solidFill>
                  <a:schemeClr val="bg1"/>
                </a:solidFill>
              </a:rPr>
              <a:t>amework: Defining Key Metrics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1059F-0772-8728-0188-902BE7A8CE6B}"/>
              </a:ext>
            </a:extLst>
          </p:cNvPr>
          <p:cNvSpPr txBox="1"/>
          <p:nvPr/>
        </p:nvSpPr>
        <p:spPr>
          <a:xfrm>
            <a:off x="546100" y="1589998"/>
            <a:ext cx="839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Orientation</a:t>
            </a:r>
            <a:r>
              <a:rPr lang="en-US" sz="2400" dirty="0"/>
              <a:t>: The distance between Dalotia head and the foreign species' midsection, subtracted from the distance between Dalotia mid – Foreign mid. Averaged 60 frames before interaction</a:t>
            </a:r>
          </a:p>
        </p:txBody>
      </p:sp>
      <p:pic>
        <p:nvPicPr>
          <p:cNvPr id="2" name="Dalotia DLC.png" descr="Dalotia DLC.png">
            <a:extLst>
              <a:ext uri="{FF2B5EF4-FFF2-40B4-BE49-F238E27FC236}">
                <a16:creationId xmlns:a16="http://schemas.microsoft.com/office/drawing/2014/main" id="{625E6CC4-C544-ED6D-FE3A-A329EEF0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216" b="28774"/>
          <a:stretch>
            <a:fillRect/>
          </a:stretch>
        </p:blipFill>
        <p:spPr>
          <a:xfrm rot="18895427">
            <a:off x="863014" y="2884992"/>
            <a:ext cx="1418865" cy="2344961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Liometopum Ant.png" descr="Liometopum Ant.png">
            <a:extLst>
              <a:ext uri="{FF2B5EF4-FFF2-40B4-BE49-F238E27FC236}">
                <a16:creationId xmlns:a16="http://schemas.microsoft.com/office/drawing/2014/main" id="{43FC88D8-DB13-2F6F-2B1E-C1D51FD8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480"/>
          <a:stretch>
            <a:fillRect/>
          </a:stretch>
        </p:blipFill>
        <p:spPr>
          <a:xfrm rot="17375700">
            <a:off x="3267801" y="3199301"/>
            <a:ext cx="2608396" cy="3125391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5A64D7-B724-2ED3-8C2D-6D049BF89523}"/>
              </a:ext>
            </a:extLst>
          </p:cNvPr>
          <p:cNvCxnSpPr/>
          <p:nvPr/>
        </p:nvCxnSpPr>
        <p:spPr>
          <a:xfrm>
            <a:off x="1130300" y="3568700"/>
            <a:ext cx="3613150" cy="1193296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AD880F-6B3E-9951-86FF-C7F04B3D8736}"/>
              </a:ext>
            </a:extLst>
          </p:cNvPr>
          <p:cNvCxnSpPr/>
          <p:nvPr/>
        </p:nvCxnSpPr>
        <p:spPr>
          <a:xfrm>
            <a:off x="1566096" y="4088896"/>
            <a:ext cx="3171004" cy="70452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83302E-27B0-706E-2B0F-EE56B63DB2C3}"/>
              </a:ext>
            </a:extLst>
          </p:cNvPr>
          <p:cNvCxnSpPr>
            <a:cxnSpLocks/>
          </p:cNvCxnSpPr>
          <p:nvPr/>
        </p:nvCxnSpPr>
        <p:spPr>
          <a:xfrm>
            <a:off x="431800" y="5924782"/>
            <a:ext cx="3987800" cy="2242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C31E87-A59C-4AA7-6F24-A6A13E0DB6A9}"/>
              </a:ext>
            </a:extLst>
          </p:cNvPr>
          <p:cNvCxnSpPr>
            <a:cxnSpLocks/>
          </p:cNvCxnSpPr>
          <p:nvPr/>
        </p:nvCxnSpPr>
        <p:spPr>
          <a:xfrm>
            <a:off x="431800" y="6179583"/>
            <a:ext cx="33655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0F50D0-76AD-06A2-2E02-FFEC82659EB2}"/>
              </a:ext>
            </a:extLst>
          </p:cNvPr>
          <p:cNvSpPr txBox="1"/>
          <p:nvPr/>
        </p:nvSpPr>
        <p:spPr>
          <a:xfrm>
            <a:off x="319502" y="6330079"/>
            <a:ext cx="358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Orientation, “Facing Away”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F272-5F30-4F01-40C0-98BA8B66C8EB}"/>
              </a:ext>
            </a:extLst>
          </p:cNvPr>
          <p:cNvSpPr txBox="1"/>
          <p:nvPr/>
        </p:nvSpPr>
        <p:spPr>
          <a:xfrm>
            <a:off x="6705600" y="4057472"/>
            <a:ext cx="200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4526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orientation across all frames&#10;&#10;Description automatically generated">
            <a:extLst>
              <a:ext uri="{FF2B5EF4-FFF2-40B4-BE49-F238E27FC236}">
                <a16:creationId xmlns:a16="http://schemas.microsoft.com/office/drawing/2014/main" id="{1F0B4EED-A0F4-9B57-C83B-F15E0853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098177"/>
            <a:ext cx="7112000" cy="5334000"/>
          </a:xfrm>
          <a:prstGeom prst="rect">
            <a:avLst/>
          </a:prstGeom>
        </p:spPr>
      </p:pic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F485991B-3613-EF93-A8EA-4D4FA4B228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Fr</a:t>
            </a:r>
            <a:r>
              <a:rPr lang="en-US" sz="2800" dirty="0">
                <a:solidFill>
                  <a:schemeClr val="bg1"/>
                </a:solidFill>
              </a:rPr>
              <a:t>amework: Defining Key Metrics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6" name="Picture 5" descr="A graph of a number of different colored bars&#10;&#10;Description automatically generated">
            <a:extLst>
              <a:ext uri="{FF2B5EF4-FFF2-40B4-BE49-F238E27FC236}">
                <a16:creationId xmlns:a16="http://schemas.microsoft.com/office/drawing/2014/main" id="{8D9A30A4-00D4-F879-26C2-D0649F39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098177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3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eplabcut Tracking">
            <a:extLst>
              <a:ext uri="{FF2B5EF4-FFF2-40B4-BE49-F238E27FC236}">
                <a16:creationId xmlns:a16="http://schemas.microsoft.com/office/drawing/2014/main" id="{48F4D530-F64D-C466-9499-4CF1E8F5C2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28058"/>
          </a:xfrm>
          <a:prstGeom prst="rect">
            <a:avLst/>
          </a:prstGeom>
          <a:solidFill>
            <a:srgbClr val="6A1007"/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spc="-79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342900">
              <a:defRPr/>
            </a:pPr>
            <a:r>
              <a:rPr lang="en-US" sz="2800" dirty="0">
                <a:solidFill>
                  <a:schemeClr val="bg1"/>
                </a:solidFill>
                <a:latin typeface="Arial"/>
              </a:rPr>
              <a:t>Fr</a:t>
            </a:r>
            <a:r>
              <a:rPr lang="en-US" sz="2800" dirty="0">
                <a:solidFill>
                  <a:schemeClr val="bg1"/>
                </a:solidFill>
              </a:rPr>
              <a:t>amework: Defining Key Metrics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1059F-0772-8728-0188-902BE7A8CE6B}"/>
              </a:ext>
            </a:extLst>
          </p:cNvPr>
          <p:cNvSpPr txBox="1"/>
          <p:nvPr/>
        </p:nvSpPr>
        <p:spPr>
          <a:xfrm>
            <a:off x="546100" y="1589998"/>
            <a:ext cx="839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Flex Angle </a:t>
            </a:r>
            <a:r>
              <a:rPr lang="en-US" sz="2400" dirty="0"/>
              <a:t>: Angle formed by Dalotia Elytra, Abdomen 1, and Abdomen 3</a:t>
            </a:r>
          </a:p>
        </p:txBody>
      </p:sp>
      <p:pic>
        <p:nvPicPr>
          <p:cNvPr id="8" name="Dalotia Interaction Modes.png" descr="Dalotia Interaction Modes.png">
            <a:extLst>
              <a:ext uri="{FF2B5EF4-FFF2-40B4-BE49-F238E27FC236}">
                <a16:creationId xmlns:a16="http://schemas.microsoft.com/office/drawing/2014/main" id="{079BEBF7-0AFE-2975-A87C-CC74D0E07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1" t="40742" r="59753" b="40477"/>
          <a:stretch/>
        </p:blipFill>
        <p:spPr>
          <a:xfrm>
            <a:off x="749300" y="2547435"/>
            <a:ext cx="4064000" cy="3260604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C961E-C897-3567-1717-03C457EE3C42}"/>
              </a:ext>
            </a:extLst>
          </p:cNvPr>
          <p:cNvCxnSpPr>
            <a:cxnSpLocks/>
          </p:cNvCxnSpPr>
          <p:nvPr/>
        </p:nvCxnSpPr>
        <p:spPr>
          <a:xfrm flipV="1">
            <a:off x="2781300" y="3523129"/>
            <a:ext cx="486335" cy="756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5F46C6-25B5-B5E6-8238-CDB89BFD96B9}"/>
              </a:ext>
            </a:extLst>
          </p:cNvPr>
          <p:cNvCxnSpPr>
            <a:cxnSpLocks/>
          </p:cNvCxnSpPr>
          <p:nvPr/>
        </p:nvCxnSpPr>
        <p:spPr>
          <a:xfrm flipH="1" flipV="1">
            <a:off x="2393576" y="4177737"/>
            <a:ext cx="387724" cy="1021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041E71-0FBF-D490-B89A-2D4FF6177F8F}"/>
              </a:ext>
            </a:extLst>
          </p:cNvPr>
          <p:cNvCxnSpPr>
            <a:cxnSpLocks/>
          </p:cNvCxnSpPr>
          <p:nvPr/>
        </p:nvCxnSpPr>
        <p:spPr>
          <a:xfrm flipV="1">
            <a:off x="5522259" y="3052482"/>
            <a:ext cx="1039906" cy="13663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96F935-F482-2276-3964-8635BC10E342}"/>
              </a:ext>
            </a:extLst>
          </p:cNvPr>
          <p:cNvCxnSpPr>
            <a:cxnSpLocks/>
          </p:cNvCxnSpPr>
          <p:nvPr/>
        </p:nvCxnSpPr>
        <p:spPr>
          <a:xfrm flipH="1" flipV="1">
            <a:off x="4692650" y="4061012"/>
            <a:ext cx="829609" cy="357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e 27">
            <a:extLst>
              <a:ext uri="{FF2B5EF4-FFF2-40B4-BE49-F238E27FC236}">
                <a16:creationId xmlns:a16="http://schemas.microsoft.com/office/drawing/2014/main" id="{D498F42B-1A0C-5A21-75B6-32904BE2F539}"/>
              </a:ext>
            </a:extLst>
          </p:cNvPr>
          <p:cNvSpPr/>
          <p:nvPr/>
        </p:nvSpPr>
        <p:spPr>
          <a:xfrm rot="1733715">
            <a:off x="5187015" y="4075150"/>
            <a:ext cx="670486" cy="723710"/>
          </a:xfrm>
          <a:prstGeom prst="pie">
            <a:avLst>
              <a:gd name="adj1" fmla="val 10623860"/>
              <a:gd name="adj2" fmla="val 16686590"/>
            </a:avLst>
          </a:prstGeom>
          <a:solidFill>
            <a:srgbClr val="FF0000">
              <a:alpha val="2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95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4941</TotalTime>
  <Words>730</Words>
  <Application>Microsoft Macintosh PowerPoint</Application>
  <PresentationFormat>On-screen Show (4:3)</PresentationFormat>
  <Paragraphs>104</Paragraphs>
  <Slides>23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Kanwal, Jess</dc:creator>
  <cp:lastModifiedBy>Jason Wong</cp:lastModifiedBy>
  <cp:revision>35</cp:revision>
  <dcterms:created xsi:type="dcterms:W3CDTF">2023-06-27T20:28:07Z</dcterms:created>
  <dcterms:modified xsi:type="dcterms:W3CDTF">2023-07-14T08:00:45Z</dcterms:modified>
</cp:coreProperties>
</file>